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4" r:id="rId4"/>
    <p:sldId id="265" r:id="rId5"/>
    <p:sldId id="266" r:id="rId6"/>
    <p:sldId id="260" r:id="rId7"/>
    <p:sldId id="261" r:id="rId8"/>
    <p:sldId id="262" r:id="rId9"/>
    <p:sldId id="263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9555909" cy="14750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EVENTO FINALE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PR.O.T.E.C.T.</a:t>
            </a:r>
            <a:br>
              <a:rPr lang="it-IT" dirty="0" smtClean="0"/>
            </a:br>
            <a:r>
              <a:rPr lang="it-IT" sz="2000" i="1" dirty="0" err="1" smtClean="0"/>
              <a:t>PreventiOn</a:t>
            </a:r>
            <a:r>
              <a:rPr lang="it-IT" sz="2000" i="1" dirty="0" smtClean="0"/>
              <a:t>, </a:t>
            </a:r>
            <a:r>
              <a:rPr lang="it-IT" sz="2000" i="1" dirty="0" err="1" smtClean="0"/>
              <a:t>assessment</a:t>
            </a:r>
            <a:r>
              <a:rPr lang="it-IT" sz="2000" i="1" dirty="0" smtClean="0"/>
              <a:t> and treatment of sex </a:t>
            </a:r>
            <a:r>
              <a:rPr lang="it-IT" sz="2000" i="1" dirty="0" err="1" smtClean="0"/>
              <a:t>offenders</a:t>
            </a:r>
            <a:r>
              <a:rPr lang="it-IT" sz="2000" i="1" dirty="0" smtClean="0"/>
              <a:t>. A network to </a:t>
            </a:r>
            <a:r>
              <a:rPr lang="it-IT" sz="2000" i="1" dirty="0" err="1" smtClean="0"/>
              <a:t>exchange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good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bractices</a:t>
            </a:r>
            <a:r>
              <a:rPr lang="it-IT" sz="2000" i="1" dirty="0" smtClean="0"/>
              <a:t> and </a:t>
            </a:r>
            <a:r>
              <a:rPr lang="it-IT" sz="2000" i="1" dirty="0" err="1" smtClean="0"/>
              <a:t>develop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innovation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at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eu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level</a:t>
            </a:r>
            <a:endParaRPr lang="it-IT" i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81194" y="2643362"/>
            <a:ext cx="9555906" cy="590321"/>
          </a:xfrm>
        </p:spPr>
        <p:txBody>
          <a:bodyPr/>
          <a:lstStyle/>
          <a:p>
            <a:pPr algn="ctr"/>
            <a:r>
              <a:rPr lang="it-IT" dirty="0" smtClean="0"/>
              <a:t>ROMA, 23 GIUGNO 2021</a:t>
            </a:r>
            <a:endParaRPr lang="it-IT" dirty="0"/>
          </a:p>
        </p:txBody>
      </p:sp>
      <p:pic>
        <p:nvPicPr>
          <p:cNvPr id="4" name="Immagine 3" descr="../Proposte%20logo/Protect%20Logo%20Prison-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1" t="6406" r="28812" b="17721"/>
          <a:stretch/>
        </p:blipFill>
        <p:spPr bwMode="auto">
          <a:xfrm>
            <a:off x="10137100" y="695854"/>
            <a:ext cx="1437640" cy="17995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pic>
        <p:nvPicPr>
          <p:cNvPr id="5" name="Immagine 4" descr="/Users/Martina/Google Drive/PROTECT SEGRETERIA/Loghi partner/logo simspe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" t="8502" r="1305" b="10921"/>
          <a:stretch/>
        </p:blipFill>
        <p:spPr bwMode="auto">
          <a:xfrm>
            <a:off x="678852" y="5530084"/>
            <a:ext cx="1851660" cy="7194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8135471" y="5530084"/>
            <a:ext cx="3321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dirty="0" smtClean="0">
                <a:solidFill>
                  <a:schemeClr val="bg2"/>
                </a:solidFill>
              </a:rPr>
              <a:t>Dott.ssa Chiara Frontini</a:t>
            </a:r>
          </a:p>
          <a:p>
            <a:pPr algn="r"/>
            <a:r>
              <a:rPr lang="it-IT" dirty="0" smtClean="0">
                <a:solidFill>
                  <a:schemeClr val="bg2"/>
                </a:solidFill>
              </a:rPr>
              <a:t>Senior EU Project Manager</a:t>
            </a:r>
            <a:endParaRPr lang="it-IT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3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400" dirty="0" smtClean="0"/>
              <a:t>PR.O.T.E.C.T. GANTT CHART</a:t>
            </a:r>
            <a:endParaRPr lang="it-IT" sz="4400" dirty="0"/>
          </a:p>
        </p:txBody>
      </p:sp>
      <p:pic>
        <p:nvPicPr>
          <p:cNvPr id="10" name="Immagine 9" descr="../Proposte%20logo/Protect%20Logo%20Prison-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1" t="6406" r="28812" b="17721"/>
          <a:stretch/>
        </p:blipFill>
        <p:spPr bwMode="auto">
          <a:xfrm>
            <a:off x="10597650" y="5164080"/>
            <a:ext cx="1256574" cy="16375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pic>
        <p:nvPicPr>
          <p:cNvPr id="11" name="Immagine 10" descr="/Users/Martina/Google Drive/PROTECT SEGRETERIA/Loghi partner/logo simspe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" t="8502" r="1305" b="10921"/>
          <a:stretch/>
        </p:blipFill>
        <p:spPr bwMode="auto">
          <a:xfrm>
            <a:off x="581193" y="6043733"/>
            <a:ext cx="1618450" cy="6546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650816"/>
              </p:ext>
            </p:extLst>
          </p:nvPr>
        </p:nvGraphicFramePr>
        <p:xfrm>
          <a:off x="581194" y="2342603"/>
          <a:ext cx="11029611" cy="31534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0495">
                  <a:extLst>
                    <a:ext uri="{9D8B030D-6E8A-4147-A177-3AD203B41FA5}">
                      <a16:colId xmlns:a16="http://schemas.microsoft.com/office/drawing/2014/main" val="2620691622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3948341421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4140898976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870799509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1774143043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68252072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788588186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1984717266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3662168522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1122313407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2983867256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2843283932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4008021568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2514277231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2186160091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3485737896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632188623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1572313807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3107382971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184018237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1442620390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183267497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2920986195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1954436315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3115037408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145029791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3649265613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2675578822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2567178962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1513008368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859417954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2927187393"/>
                    </a:ext>
                  </a:extLst>
                </a:gridCol>
                <a:gridCol w="311944">
                  <a:extLst>
                    <a:ext uri="{9D8B030D-6E8A-4147-A177-3AD203B41FA5}">
                      <a16:colId xmlns:a16="http://schemas.microsoft.com/office/drawing/2014/main" val="1154237462"/>
                    </a:ext>
                  </a:extLst>
                </a:gridCol>
                <a:gridCol w="198454">
                  <a:extLst>
                    <a:ext uri="{9D8B030D-6E8A-4147-A177-3AD203B41FA5}">
                      <a16:colId xmlns:a16="http://schemas.microsoft.com/office/drawing/2014/main" val="1503774016"/>
                    </a:ext>
                  </a:extLst>
                </a:gridCol>
                <a:gridCol w="198454">
                  <a:extLst>
                    <a:ext uri="{9D8B030D-6E8A-4147-A177-3AD203B41FA5}">
                      <a16:colId xmlns:a16="http://schemas.microsoft.com/office/drawing/2014/main" val="787804396"/>
                    </a:ext>
                  </a:extLst>
                </a:gridCol>
              </a:tblGrid>
              <a:tr h="190479">
                <a:tc rowSpan="2"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ACTIVITY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0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MONTHS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8146495"/>
                  </a:ext>
                </a:extLst>
              </a:tr>
              <a:tr h="40609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1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2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3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4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5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6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7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8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9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10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11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12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13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14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15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16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17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18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19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20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21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22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23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24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25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26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27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28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29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 30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M31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M32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M33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590820"/>
                  </a:ext>
                </a:extLst>
              </a:tr>
              <a:tr h="29497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WP1 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it-IT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75851"/>
                  </a:ext>
                </a:extLst>
              </a:tr>
              <a:tr h="23809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Kick off meeting in Italy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911949"/>
                  </a:ext>
                </a:extLst>
              </a:tr>
              <a:tr h="23016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WP2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2859160"/>
                  </a:ext>
                </a:extLst>
              </a:tr>
              <a:tr h="31746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International seminar in Croatia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443568"/>
                  </a:ext>
                </a:extLst>
              </a:tr>
              <a:tr h="31746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International seminar in Portugal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93122"/>
                  </a:ext>
                </a:extLst>
              </a:tr>
              <a:tr h="23016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WP3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078074"/>
                  </a:ext>
                </a:extLst>
              </a:tr>
              <a:tr h="23016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Covid outbreak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327150"/>
                  </a:ext>
                </a:extLst>
              </a:tr>
              <a:tr h="23016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WP4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163526"/>
                  </a:ext>
                </a:extLst>
              </a:tr>
              <a:tr h="23016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WP5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544764"/>
                  </a:ext>
                </a:extLst>
              </a:tr>
              <a:tr h="23809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Final conference in Italy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</a:rPr>
                        <a:t> </a:t>
                      </a:r>
                      <a:endParaRPr lang="it-IT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541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828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400" dirty="0"/>
              <a:t>Pr.o.t.e.c.t. in a </a:t>
            </a:r>
            <a:r>
              <a:rPr lang="it-IT" sz="4400" dirty="0" err="1"/>
              <a:t>nutshell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5 </a:t>
            </a:r>
            <a:r>
              <a:rPr lang="it-IT" dirty="0" err="1"/>
              <a:t>Partners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SIMSPe</a:t>
            </a:r>
            <a:r>
              <a:rPr lang="it-IT" dirty="0"/>
              <a:t> ONLUS (Coordinator) – IT</a:t>
            </a:r>
          </a:p>
          <a:p>
            <a:pPr lvl="1"/>
            <a:r>
              <a:rPr lang="it-IT" dirty="0" err="1"/>
              <a:t>Ministry</a:t>
            </a:r>
            <a:r>
              <a:rPr lang="it-IT" dirty="0"/>
              <a:t> of </a:t>
            </a:r>
            <a:r>
              <a:rPr lang="it-IT" dirty="0" err="1"/>
              <a:t>Justice</a:t>
            </a:r>
            <a:r>
              <a:rPr lang="it-IT" dirty="0"/>
              <a:t> – </a:t>
            </a:r>
            <a:r>
              <a:rPr lang="it-IT" dirty="0" err="1"/>
              <a:t>Department</a:t>
            </a:r>
            <a:r>
              <a:rPr lang="it-IT" dirty="0"/>
              <a:t> of </a:t>
            </a:r>
            <a:r>
              <a:rPr lang="it-IT" dirty="0" err="1"/>
              <a:t>Penitentiary</a:t>
            </a:r>
            <a:r>
              <a:rPr lang="it-IT" dirty="0"/>
              <a:t> Administration – IT</a:t>
            </a:r>
          </a:p>
          <a:p>
            <a:pPr lvl="1"/>
            <a:r>
              <a:rPr lang="it-IT" dirty="0"/>
              <a:t>La Sapienza </a:t>
            </a:r>
            <a:r>
              <a:rPr lang="it-IT" dirty="0" err="1"/>
              <a:t>University</a:t>
            </a:r>
            <a:r>
              <a:rPr lang="it-IT" dirty="0"/>
              <a:t> – IT</a:t>
            </a:r>
          </a:p>
          <a:p>
            <a:pPr lvl="1"/>
            <a:r>
              <a:rPr lang="it-IT" dirty="0"/>
              <a:t>UMINHO – PT</a:t>
            </a:r>
          </a:p>
          <a:p>
            <a:pPr lvl="1"/>
            <a:r>
              <a:rPr lang="it-IT" dirty="0"/>
              <a:t>ZDRAVI GRAD NGO – HR</a:t>
            </a:r>
          </a:p>
          <a:p>
            <a:r>
              <a:rPr lang="it-IT" dirty="0"/>
              <a:t>24 </a:t>
            </a:r>
            <a:r>
              <a:rPr lang="it-IT" dirty="0" err="1"/>
              <a:t>Months</a:t>
            </a:r>
            <a:r>
              <a:rPr lang="it-IT" dirty="0"/>
              <a:t> (1st </a:t>
            </a:r>
            <a:r>
              <a:rPr lang="it-IT" dirty="0" err="1"/>
              <a:t>December</a:t>
            </a:r>
            <a:r>
              <a:rPr lang="it-IT" dirty="0"/>
              <a:t> 2018 – 30th </a:t>
            </a:r>
            <a:r>
              <a:rPr lang="it-IT" dirty="0" err="1"/>
              <a:t>November</a:t>
            </a:r>
            <a:r>
              <a:rPr lang="it-IT" dirty="0"/>
              <a:t> 2020</a:t>
            </a:r>
            <a:r>
              <a:rPr lang="it-IT" dirty="0" smtClean="0"/>
              <a:t>), </a:t>
            </a:r>
            <a:r>
              <a:rPr lang="it-IT" dirty="0" err="1" smtClean="0"/>
              <a:t>extended</a:t>
            </a:r>
            <a:r>
              <a:rPr lang="it-IT" dirty="0"/>
              <a:t> </a:t>
            </a:r>
            <a:r>
              <a:rPr lang="it-IT" dirty="0" smtClean="0"/>
              <a:t>to 33 </a:t>
            </a:r>
            <a:r>
              <a:rPr lang="it-IT" dirty="0" err="1" smtClean="0"/>
              <a:t>months</a:t>
            </a:r>
            <a:r>
              <a:rPr lang="it-IT" dirty="0" smtClean="0"/>
              <a:t> </a:t>
            </a:r>
            <a:r>
              <a:rPr lang="it-IT" dirty="0" err="1" smtClean="0"/>
              <a:t>until</a:t>
            </a:r>
            <a:r>
              <a:rPr lang="it-IT" dirty="0" smtClean="0"/>
              <a:t> 31th August 2021 due to the </a:t>
            </a:r>
            <a:r>
              <a:rPr lang="it-IT" dirty="0" err="1" smtClean="0"/>
              <a:t>Covid</a:t>
            </a:r>
            <a:r>
              <a:rPr lang="it-IT" dirty="0" smtClean="0"/>
              <a:t> 19 </a:t>
            </a:r>
            <a:r>
              <a:rPr lang="it-IT" dirty="0" err="1" smtClean="0"/>
              <a:t>pandemic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5 Work </a:t>
            </a:r>
            <a:r>
              <a:rPr lang="it-IT" dirty="0" err="1"/>
              <a:t>Programmes</a:t>
            </a:r>
            <a:endParaRPr lang="it-IT" dirty="0"/>
          </a:p>
          <a:p>
            <a:r>
              <a:rPr lang="it-IT" dirty="0"/>
              <a:t>2 International </a:t>
            </a:r>
            <a:r>
              <a:rPr lang="it-IT" dirty="0" err="1"/>
              <a:t>seminars</a:t>
            </a:r>
            <a:endParaRPr lang="it-IT" dirty="0"/>
          </a:p>
          <a:p>
            <a:r>
              <a:rPr lang="it-IT" dirty="0" smtClean="0"/>
              <a:t>At </a:t>
            </a:r>
            <a:r>
              <a:rPr lang="it-IT" dirty="0" err="1" smtClean="0"/>
              <a:t>least</a:t>
            </a:r>
            <a:r>
              <a:rPr lang="it-IT" dirty="0" smtClean="0"/>
              <a:t> 6 </a:t>
            </a:r>
            <a:r>
              <a:rPr lang="it-IT" dirty="0" err="1"/>
              <a:t>prisons</a:t>
            </a:r>
            <a:r>
              <a:rPr lang="it-IT" dirty="0"/>
              <a:t> to involve</a:t>
            </a:r>
          </a:p>
          <a:p>
            <a:r>
              <a:rPr lang="it-IT" dirty="0" smtClean="0"/>
              <a:t>1 </a:t>
            </a:r>
            <a:r>
              <a:rPr lang="it-IT" dirty="0" err="1"/>
              <a:t>experimental</a:t>
            </a:r>
            <a:r>
              <a:rPr lang="it-IT" dirty="0"/>
              <a:t> </a:t>
            </a:r>
            <a:r>
              <a:rPr lang="it-IT" dirty="0" err="1"/>
              <a:t>protocol</a:t>
            </a:r>
            <a:r>
              <a:rPr lang="it-IT" dirty="0"/>
              <a:t> to </a:t>
            </a:r>
            <a:r>
              <a:rPr lang="it-IT" dirty="0" err="1" smtClean="0"/>
              <a:t>develop</a:t>
            </a:r>
            <a:endParaRPr lang="it-IT" dirty="0" smtClean="0"/>
          </a:p>
          <a:p>
            <a:r>
              <a:rPr lang="it-IT" dirty="0"/>
              <a:t>100 sex </a:t>
            </a:r>
            <a:r>
              <a:rPr lang="it-IT" dirty="0" err="1" smtClean="0"/>
              <a:t>offenders</a:t>
            </a:r>
            <a:r>
              <a:rPr lang="it-IT" dirty="0" smtClean="0"/>
              <a:t> to </a:t>
            </a:r>
            <a:r>
              <a:rPr lang="it-IT" dirty="0" err="1" smtClean="0"/>
              <a:t>reach</a:t>
            </a:r>
            <a:endParaRPr lang="it-IT" dirty="0"/>
          </a:p>
          <a:p>
            <a:r>
              <a:rPr lang="it-IT" dirty="0"/>
              <a:t>2*20 hours of training </a:t>
            </a:r>
            <a:r>
              <a:rPr lang="it-IT" dirty="0" err="1"/>
              <a:t>courses</a:t>
            </a:r>
            <a:r>
              <a:rPr lang="it-IT" dirty="0"/>
              <a:t> to </a:t>
            </a:r>
            <a:r>
              <a:rPr lang="it-IT" dirty="0" err="1"/>
              <a:t>deliver</a:t>
            </a:r>
            <a:endParaRPr lang="it-IT" dirty="0"/>
          </a:p>
          <a:p>
            <a:endParaRPr lang="it-IT" dirty="0"/>
          </a:p>
        </p:txBody>
      </p:sp>
      <p:pic>
        <p:nvPicPr>
          <p:cNvPr id="5" name="Immagine 4" descr="../Proposte%20logo/Protect%20Logo%20Prison-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1" t="6406" r="28812" b="17721"/>
          <a:stretch/>
        </p:blipFill>
        <p:spPr bwMode="auto">
          <a:xfrm>
            <a:off x="10354235" y="5060877"/>
            <a:ext cx="1256574" cy="16375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pic>
        <p:nvPicPr>
          <p:cNvPr id="6" name="Immagine 5" descr="/Users/Martina/Google Drive/PROTECT SEGRETERIA/Loghi partner/logo simspe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" t="8502" r="1305" b="10921"/>
          <a:stretch/>
        </p:blipFill>
        <p:spPr bwMode="auto">
          <a:xfrm>
            <a:off x="581193" y="6043733"/>
            <a:ext cx="1618450" cy="6546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</p:spTree>
    <p:extLst>
      <p:ext uri="{BB962C8B-B14F-4D97-AF65-F5344CB8AC3E}">
        <p14:creationId xmlns:p14="http://schemas.microsoft.com/office/powerpoint/2010/main" val="10980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../Proposte%20logo/Protect%20Logo%20Prison-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1" t="6406" r="28812" b="17721"/>
          <a:stretch/>
        </p:blipFill>
        <p:spPr bwMode="auto">
          <a:xfrm>
            <a:off x="10354235" y="5060877"/>
            <a:ext cx="1256574" cy="16375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pic>
        <p:nvPicPr>
          <p:cNvPr id="8" name="Immagine 7" descr="/Users/Martina/Google Drive/PROTECT SEGRETERIA/Loghi partner/logo simspe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" t="8502" r="1305" b="10921"/>
          <a:stretch/>
        </p:blipFill>
        <p:spPr bwMode="auto">
          <a:xfrm>
            <a:off x="581193" y="6043733"/>
            <a:ext cx="1618450" cy="6546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/>
              <a:t>Pr.o.t.e.c.t</a:t>
            </a:r>
            <a:r>
              <a:rPr lang="it-IT" sz="4800" dirty="0" smtClean="0"/>
              <a:t>. </a:t>
            </a:r>
            <a:r>
              <a:rPr lang="it-IT" sz="4800" dirty="0" err="1" smtClean="0"/>
              <a:t>goals</a:t>
            </a:r>
            <a:r>
              <a:rPr lang="it-IT" sz="4800" dirty="0" smtClean="0"/>
              <a:t>/1</a:t>
            </a:r>
            <a:endParaRPr lang="it-IT" sz="4800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Preventing </a:t>
            </a:r>
            <a:r>
              <a:rPr lang="en-US" dirty="0"/>
              <a:t>reoffending through the development of </a:t>
            </a:r>
            <a:r>
              <a:rPr lang="en-US" dirty="0" smtClean="0"/>
              <a:t>an experimental international protocol</a:t>
            </a:r>
            <a:r>
              <a:rPr lang="en-US" dirty="0"/>
              <a:t>, born </a:t>
            </a:r>
            <a:r>
              <a:rPr lang="en-US" dirty="0" smtClean="0"/>
              <a:t>from the </a:t>
            </a:r>
            <a:r>
              <a:rPr lang="en-US" dirty="0" smtClean="0"/>
              <a:t>cooperation and integration </a:t>
            </a:r>
            <a:r>
              <a:rPr lang="en-US" dirty="0"/>
              <a:t>of international approaches among partners;</a:t>
            </a:r>
          </a:p>
          <a:p>
            <a:r>
              <a:rPr lang="en-US" dirty="0" smtClean="0"/>
              <a:t>Introducing </a:t>
            </a:r>
            <a:r>
              <a:rPr lang="en-US" dirty="0"/>
              <a:t>a structured and more efficient risk assessment procedure in Italian, Croatian and </a:t>
            </a:r>
            <a:r>
              <a:rPr lang="en-US" dirty="0" smtClean="0"/>
              <a:t>Portuguese penitentiaries</a:t>
            </a:r>
            <a:r>
              <a:rPr lang="en-US" dirty="0"/>
              <a:t>, that will allow to mitigate the potential risk to public safety, and will help find </a:t>
            </a:r>
            <a:r>
              <a:rPr lang="en-US" dirty="0" smtClean="0"/>
              <a:t>individualized strategies </a:t>
            </a:r>
            <a:r>
              <a:rPr lang="en-US" dirty="0"/>
              <a:t>designed to manage/rehabilitate sexual </a:t>
            </a:r>
            <a:r>
              <a:rPr lang="en-US" dirty="0" smtClean="0"/>
              <a:t>offenders;</a:t>
            </a:r>
            <a:endParaRPr lang="en-US" dirty="0"/>
          </a:p>
          <a:p>
            <a:r>
              <a:rPr lang="en-US" dirty="0" smtClean="0"/>
              <a:t>Creating </a:t>
            </a:r>
            <a:r>
              <a:rPr lang="en-US" dirty="0"/>
              <a:t>two 20-hours training courses (for </a:t>
            </a:r>
            <a:r>
              <a:rPr lang="en-US" dirty="0" smtClean="0"/>
              <a:t>penitentiary </a:t>
            </a:r>
            <a:r>
              <a:rPr lang="en-US" dirty="0"/>
              <a:t>professionals) </a:t>
            </a:r>
            <a:r>
              <a:rPr lang="en-US" dirty="0" smtClean="0"/>
              <a:t>to </a:t>
            </a:r>
            <a:r>
              <a:rPr lang="en-US" dirty="0"/>
              <a:t>carry on in the selected prisons and spread </a:t>
            </a:r>
            <a:r>
              <a:rPr lang="en-US" dirty="0" smtClean="0"/>
              <a:t>online, with </a:t>
            </a:r>
            <a:r>
              <a:rPr lang="en-US" dirty="0"/>
              <a:t>the aim of reducing stigma and prejudice towards the sex offenders, increasing awareness </a:t>
            </a:r>
            <a:r>
              <a:rPr lang="en-US" dirty="0" smtClean="0"/>
              <a:t>and consciousness</a:t>
            </a:r>
            <a:r>
              <a:rPr lang="en-US" dirty="0"/>
              <a:t>, spread the use of the </a:t>
            </a:r>
            <a:r>
              <a:rPr lang="en-US" dirty="0" smtClean="0"/>
              <a:t>protocol;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404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/>
              <a:t>Pr.o.t.e.c.t. </a:t>
            </a:r>
            <a:r>
              <a:rPr lang="it-IT" sz="4800" dirty="0" err="1" smtClean="0"/>
              <a:t>goals</a:t>
            </a:r>
            <a:r>
              <a:rPr lang="it-IT" sz="4800" dirty="0" smtClean="0"/>
              <a:t>/2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/>
              <a:t>build an international network to exchange and transfer knowledge and good practices in order to </a:t>
            </a:r>
            <a:r>
              <a:rPr lang="en-US" dirty="0" smtClean="0"/>
              <a:t>improve sex </a:t>
            </a:r>
            <a:r>
              <a:rPr lang="en-US" dirty="0"/>
              <a:t>offenders' sexual offenses (SO) prevention, and creating innovative tools to face this target </a:t>
            </a:r>
            <a:r>
              <a:rPr lang="en-US" dirty="0" smtClean="0"/>
              <a:t>more </a:t>
            </a:r>
            <a:r>
              <a:rPr lang="it-IT" dirty="0" err="1" smtClean="0"/>
              <a:t>efficiently</a:t>
            </a:r>
            <a:r>
              <a:rPr lang="it-IT" dirty="0"/>
              <a:t>;</a:t>
            </a:r>
          </a:p>
          <a:p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improve European co-operation by raising awareness of SO management and </a:t>
            </a:r>
            <a:r>
              <a:rPr lang="en-US" dirty="0" smtClean="0"/>
              <a:t>rehabilitation;</a:t>
            </a:r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define a training course for categories working with SO outside and inside prisons (prisons, </a:t>
            </a:r>
            <a:r>
              <a:rPr lang="en-US" dirty="0" smtClean="0"/>
              <a:t>social workers</a:t>
            </a:r>
            <a:r>
              <a:rPr lang="en-US" dirty="0"/>
              <a:t>, psychologists, etc.). and a training course for other prisoners who are in contact with SO, based </a:t>
            </a:r>
            <a:r>
              <a:rPr lang="en-US" dirty="0" smtClean="0"/>
              <a:t>on the </a:t>
            </a:r>
            <a:r>
              <a:rPr lang="en-US" dirty="0"/>
              <a:t>results emerging from research in studies and treatment applied in prison for sex </a:t>
            </a:r>
            <a:r>
              <a:rPr lang="en-US" dirty="0" smtClean="0"/>
              <a:t>offenders;</a:t>
            </a:r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help penitentiary operators to determine best treatment and management strategies for sex </a:t>
            </a:r>
            <a:r>
              <a:rPr lang="en-US" dirty="0" smtClean="0"/>
              <a:t>offenders;</a:t>
            </a:r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allow policy makers to implement European best practices for assessment and treatment of </a:t>
            </a:r>
            <a:r>
              <a:rPr lang="en-US" dirty="0" smtClean="0"/>
              <a:t>SO.</a:t>
            </a:r>
            <a:endParaRPr lang="it-IT" dirty="0"/>
          </a:p>
        </p:txBody>
      </p:sp>
      <p:pic>
        <p:nvPicPr>
          <p:cNvPr id="4" name="Immagine 3" descr="../Proposte%20logo/Protect%20Logo%20Prison-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1" t="6406" r="28812" b="17721"/>
          <a:stretch/>
        </p:blipFill>
        <p:spPr bwMode="auto">
          <a:xfrm>
            <a:off x="10354235" y="5060877"/>
            <a:ext cx="1256574" cy="16375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pic>
        <p:nvPicPr>
          <p:cNvPr id="5" name="Immagine 4" descr="/Users/Martina/Google Drive/PROTECT SEGRETERIA/Loghi partner/logo simspe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" t="8502" r="1305" b="10921"/>
          <a:stretch/>
        </p:blipFill>
        <p:spPr bwMode="auto">
          <a:xfrm>
            <a:off x="581193" y="6043733"/>
            <a:ext cx="1618450" cy="6546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</p:spTree>
    <p:extLst>
      <p:ext uri="{BB962C8B-B14F-4D97-AF65-F5344CB8AC3E}">
        <p14:creationId xmlns:p14="http://schemas.microsoft.com/office/powerpoint/2010/main" val="421257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../Proposte%20logo/Protect%20Logo%20Prison-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1" t="6406" r="28812" b="17721"/>
          <a:stretch/>
        </p:blipFill>
        <p:spPr bwMode="auto">
          <a:xfrm>
            <a:off x="10354235" y="5060877"/>
            <a:ext cx="1256574" cy="16375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pic>
        <p:nvPicPr>
          <p:cNvPr id="5" name="Immagine 4" descr="/Users/Martina/Google Drive/PROTECT SEGRETERIA/Loghi partner/logo simspe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" t="8502" r="1305" b="10921"/>
          <a:stretch/>
        </p:blipFill>
        <p:spPr bwMode="auto">
          <a:xfrm>
            <a:off x="581193" y="6043733"/>
            <a:ext cx="1618450" cy="6546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/>
              <a:t>Pr.o.t.e.c.t. </a:t>
            </a:r>
            <a:r>
              <a:rPr lang="it-IT" sz="4800" dirty="0" err="1" smtClean="0"/>
              <a:t>tangible</a:t>
            </a:r>
            <a:r>
              <a:rPr lang="it-IT" sz="4800" dirty="0" smtClean="0"/>
              <a:t> </a:t>
            </a:r>
            <a:r>
              <a:rPr lang="it-IT" sz="4800" dirty="0" err="1" smtClean="0"/>
              <a:t>results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collection of the state of art and best practices in partner countries about SO inmates treatment. </a:t>
            </a:r>
            <a:r>
              <a:rPr lang="en-US" dirty="0" smtClean="0"/>
              <a:t>This research </a:t>
            </a:r>
            <a:r>
              <a:rPr lang="en-US" dirty="0" smtClean="0"/>
              <a:t>will bring together </a:t>
            </a:r>
            <a:r>
              <a:rPr lang="en-US" dirty="0"/>
              <a:t>the most </a:t>
            </a:r>
            <a:r>
              <a:rPr lang="en-US" dirty="0" smtClean="0"/>
              <a:t>common literature of </a:t>
            </a:r>
            <a:r>
              <a:rPr lang="en-US" dirty="0"/>
              <a:t>the international </a:t>
            </a:r>
            <a:r>
              <a:rPr lang="en-US" dirty="0" smtClean="0"/>
              <a:t>scientific community </a:t>
            </a:r>
            <a:r>
              <a:rPr lang="en-US" dirty="0"/>
              <a:t>about the treatment programs for SO and put the basis for the exchange of good </a:t>
            </a:r>
            <a:r>
              <a:rPr lang="en-US" dirty="0" smtClean="0"/>
              <a:t>practices;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Protocol </a:t>
            </a:r>
            <a:r>
              <a:rPr lang="en-US" dirty="0"/>
              <a:t>of intervention for the treatment of </a:t>
            </a:r>
            <a:r>
              <a:rPr lang="en-US" dirty="0" smtClean="0"/>
              <a:t>SO </a:t>
            </a:r>
            <a:r>
              <a:rPr lang="en-US" dirty="0"/>
              <a:t>inmates </a:t>
            </a:r>
            <a:r>
              <a:rPr lang="en-US" dirty="0" smtClean="0"/>
              <a:t>created</a:t>
            </a:r>
            <a:r>
              <a:rPr lang="en-US" dirty="0"/>
              <a:t>, tested and validated. The output </a:t>
            </a:r>
            <a:r>
              <a:rPr lang="en-US" dirty="0" smtClean="0"/>
              <a:t>is conceived </a:t>
            </a:r>
            <a:r>
              <a:rPr lang="en-US" dirty="0"/>
              <a:t>in order to be transferred, adapted and applied in other EU </a:t>
            </a:r>
            <a:r>
              <a:rPr lang="en-US" dirty="0" smtClean="0"/>
              <a:t>Countries;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20-hour training course for </a:t>
            </a:r>
            <a:r>
              <a:rPr lang="en-US" dirty="0" smtClean="0"/>
              <a:t>penitentiary staff </a:t>
            </a:r>
            <a:r>
              <a:rPr lang="en-US" dirty="0"/>
              <a:t>working with SO in and out of prisons in participating countries, </a:t>
            </a:r>
            <a:r>
              <a:rPr lang="en-US" dirty="0" smtClean="0"/>
              <a:t>which will </a:t>
            </a:r>
            <a:r>
              <a:rPr lang="en-US" dirty="0"/>
              <a:t>be made available online, </a:t>
            </a:r>
            <a:r>
              <a:rPr lang="en-US" dirty="0" smtClean="0"/>
              <a:t>too, focused on the use and results of the PROTECT Protocol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20-hour training course for </a:t>
            </a:r>
            <a:r>
              <a:rPr lang="en-US" dirty="0" smtClean="0"/>
              <a:t>penitentiary </a:t>
            </a:r>
            <a:r>
              <a:rPr lang="en-US" dirty="0"/>
              <a:t>staff working with SO in and out of prisons in participating countries, </a:t>
            </a:r>
            <a:r>
              <a:rPr lang="en-US" dirty="0"/>
              <a:t>which will be made available online, </a:t>
            </a:r>
            <a:r>
              <a:rPr lang="en-US" dirty="0" smtClean="0"/>
              <a:t>too, focuse</a:t>
            </a:r>
            <a:r>
              <a:rPr lang="en-US" dirty="0" smtClean="0"/>
              <a:t>d on reducing stigma against SO inmates.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992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1193" y="769999"/>
            <a:ext cx="11029616" cy="988332"/>
          </a:xfrm>
        </p:spPr>
        <p:txBody>
          <a:bodyPr>
            <a:noAutofit/>
          </a:bodyPr>
          <a:lstStyle/>
          <a:p>
            <a:pPr algn="ctr"/>
            <a:r>
              <a:rPr lang="it-IT" dirty="0"/>
              <a:t>Work </a:t>
            </a:r>
            <a:r>
              <a:rPr lang="it-IT" dirty="0" err="1"/>
              <a:t>programme</a:t>
            </a:r>
            <a:r>
              <a:rPr lang="it-IT" dirty="0"/>
              <a:t> </a:t>
            </a:r>
            <a:r>
              <a:rPr lang="it-IT" dirty="0"/>
              <a:t>2</a:t>
            </a:r>
            <a:r>
              <a:rPr lang="it-IT" dirty="0"/>
              <a:t/>
            </a:r>
            <a:br>
              <a:rPr lang="it-IT" dirty="0"/>
            </a:br>
            <a:r>
              <a:rPr lang="it-IT" sz="2000" i="1" dirty="0" smtClean="0"/>
              <a:t>Analysis of sex </a:t>
            </a:r>
            <a:r>
              <a:rPr lang="it-IT" sz="2000" i="1" dirty="0" err="1" smtClean="0"/>
              <a:t>offenders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treatments</a:t>
            </a:r>
            <a:r>
              <a:rPr lang="it-IT" sz="2000" i="1" dirty="0" smtClean="0"/>
              <a:t> in </a:t>
            </a:r>
            <a:r>
              <a:rPr lang="it-IT" sz="2000" i="1" dirty="0" err="1" smtClean="0"/>
              <a:t>vigour</a:t>
            </a:r>
            <a:r>
              <a:rPr lang="it-IT" sz="2000" i="1" dirty="0" smtClean="0"/>
              <a:t> in partner </a:t>
            </a:r>
            <a:r>
              <a:rPr lang="it-IT" sz="2000" i="1" dirty="0" err="1" smtClean="0"/>
              <a:t>countries</a:t>
            </a:r>
            <a:r>
              <a:rPr lang="it-IT" sz="2000" i="1" dirty="0" smtClean="0"/>
              <a:t> – </a:t>
            </a:r>
            <a:r>
              <a:rPr lang="it-IT" sz="2000" i="1" dirty="0" err="1" smtClean="0"/>
              <a:t>exchange</a:t>
            </a:r>
            <a:r>
              <a:rPr lang="it-IT" sz="2000" i="1" dirty="0" smtClean="0"/>
              <a:t> of best </a:t>
            </a:r>
            <a:r>
              <a:rPr lang="it-IT" sz="2000" i="1" dirty="0" err="1" smtClean="0"/>
              <a:t>practices</a:t>
            </a:r>
            <a:r>
              <a:rPr lang="it-IT" sz="2000" i="1" dirty="0" smtClean="0"/>
              <a:t> – </a:t>
            </a:r>
            <a:r>
              <a:rPr lang="it-IT" sz="2000" i="1" dirty="0" err="1" smtClean="0"/>
              <a:t>international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seminars</a:t>
            </a:r>
            <a:endParaRPr lang="it-IT" sz="20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dirty="0" smtClean="0"/>
              <a:t>WHAT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Data </a:t>
            </a:r>
            <a:r>
              <a:rPr lang="it-IT" dirty="0" err="1" smtClean="0"/>
              <a:t>collection</a:t>
            </a:r>
            <a:r>
              <a:rPr lang="it-IT" dirty="0" smtClean="0"/>
              <a:t> on </a:t>
            </a:r>
            <a:r>
              <a:rPr lang="it-IT" dirty="0" err="1" smtClean="0"/>
              <a:t>epidemiology</a:t>
            </a:r>
            <a:r>
              <a:rPr lang="it-IT" dirty="0" smtClean="0"/>
              <a:t>, </a:t>
            </a:r>
            <a:r>
              <a:rPr lang="it-IT" dirty="0" err="1" smtClean="0"/>
              <a:t>perpetrators</a:t>
            </a:r>
            <a:r>
              <a:rPr lang="it-IT" dirty="0" smtClean="0"/>
              <a:t> </a:t>
            </a:r>
            <a:r>
              <a:rPr lang="it-IT" dirty="0" err="1" smtClean="0"/>
              <a:t>profiles</a:t>
            </a:r>
            <a:r>
              <a:rPr lang="it-IT" dirty="0"/>
              <a:t> </a:t>
            </a:r>
            <a:r>
              <a:rPr lang="it-IT" dirty="0" smtClean="0"/>
              <a:t>and treatment </a:t>
            </a:r>
            <a:r>
              <a:rPr lang="it-IT" dirty="0" err="1" smtClean="0"/>
              <a:t>programmes</a:t>
            </a:r>
            <a:r>
              <a:rPr lang="it-IT" dirty="0" smtClean="0"/>
              <a:t> in partner </a:t>
            </a:r>
            <a:r>
              <a:rPr lang="it-IT" dirty="0" err="1" smtClean="0"/>
              <a:t>countries</a:t>
            </a:r>
            <a:endParaRPr lang="it-IT" dirty="0" smtClean="0"/>
          </a:p>
          <a:p>
            <a:r>
              <a:rPr lang="it-IT" dirty="0" smtClean="0"/>
              <a:t>International Seminar in </a:t>
            </a:r>
            <a:r>
              <a:rPr lang="it-IT" dirty="0" err="1" smtClean="0"/>
              <a:t>Croatia</a:t>
            </a:r>
            <a:r>
              <a:rPr lang="it-IT" dirty="0" smtClean="0"/>
              <a:t> </a:t>
            </a:r>
            <a:r>
              <a:rPr lang="it-IT" dirty="0" smtClean="0"/>
              <a:t>(10/11 April 2019</a:t>
            </a:r>
            <a:r>
              <a:rPr lang="it-IT" dirty="0" smtClean="0"/>
              <a:t>) – 10 </a:t>
            </a:r>
            <a:r>
              <a:rPr lang="it-IT" dirty="0" err="1" smtClean="0"/>
              <a:t>participants</a:t>
            </a:r>
            <a:r>
              <a:rPr lang="it-IT" dirty="0" smtClean="0"/>
              <a:t> from partner </a:t>
            </a:r>
            <a:r>
              <a:rPr lang="it-IT" dirty="0" err="1" smtClean="0"/>
              <a:t>organization</a:t>
            </a:r>
            <a:r>
              <a:rPr lang="it-IT" dirty="0" smtClean="0"/>
              <a:t> + </a:t>
            </a:r>
            <a:r>
              <a:rPr lang="it-IT" dirty="0" err="1" smtClean="0"/>
              <a:t>experts</a:t>
            </a:r>
            <a:r>
              <a:rPr lang="it-IT" dirty="0" smtClean="0"/>
              <a:t>/</a:t>
            </a:r>
            <a:r>
              <a:rPr lang="it-IT" dirty="0" err="1" smtClean="0"/>
              <a:t>stakeholders</a:t>
            </a:r>
            <a:r>
              <a:rPr lang="it-IT" dirty="0" smtClean="0"/>
              <a:t>. Target: </a:t>
            </a:r>
            <a:r>
              <a:rPr lang="it-IT" dirty="0" err="1" smtClean="0"/>
              <a:t>penitentiary</a:t>
            </a:r>
            <a:r>
              <a:rPr lang="it-IT" dirty="0" smtClean="0"/>
              <a:t> staff, </a:t>
            </a:r>
            <a:r>
              <a:rPr lang="it-IT" dirty="0" err="1" smtClean="0"/>
              <a:t>medical</a:t>
            </a:r>
            <a:r>
              <a:rPr lang="it-IT" dirty="0" smtClean="0"/>
              <a:t>/</a:t>
            </a:r>
            <a:r>
              <a:rPr lang="it-IT" dirty="0" err="1" smtClean="0"/>
              <a:t>psychlogical</a:t>
            </a:r>
            <a:r>
              <a:rPr lang="it-IT" dirty="0" smtClean="0"/>
              <a:t> </a:t>
            </a:r>
            <a:r>
              <a:rPr lang="it-IT" dirty="0" err="1" smtClean="0"/>
              <a:t>experts</a:t>
            </a:r>
            <a:r>
              <a:rPr lang="it-IT" dirty="0" smtClean="0"/>
              <a:t> + </a:t>
            </a:r>
            <a:r>
              <a:rPr lang="it-IT" dirty="0" err="1" smtClean="0"/>
              <a:t>stakeholders</a:t>
            </a:r>
            <a:endParaRPr lang="it-IT" dirty="0" smtClean="0"/>
          </a:p>
          <a:p>
            <a:r>
              <a:rPr lang="it-IT" dirty="0" smtClean="0"/>
              <a:t>International Seminar in Portugal </a:t>
            </a:r>
            <a:r>
              <a:rPr lang="it-IT" dirty="0" smtClean="0"/>
              <a:t>(11/12 </a:t>
            </a:r>
            <a:r>
              <a:rPr lang="it-IT" dirty="0" err="1" smtClean="0"/>
              <a:t>June</a:t>
            </a:r>
            <a:r>
              <a:rPr lang="it-IT" dirty="0" smtClean="0"/>
              <a:t> 2019</a:t>
            </a:r>
            <a:r>
              <a:rPr lang="it-IT" dirty="0" smtClean="0"/>
              <a:t>)</a:t>
            </a:r>
            <a:r>
              <a:rPr lang="it-IT" dirty="0"/>
              <a:t> – 10 </a:t>
            </a:r>
            <a:r>
              <a:rPr lang="it-IT" dirty="0" err="1"/>
              <a:t>participants</a:t>
            </a:r>
            <a:r>
              <a:rPr lang="it-IT" dirty="0"/>
              <a:t> from partner </a:t>
            </a:r>
            <a:r>
              <a:rPr lang="it-IT" dirty="0" err="1"/>
              <a:t>organization</a:t>
            </a:r>
            <a:r>
              <a:rPr lang="it-IT" dirty="0"/>
              <a:t> + </a:t>
            </a:r>
            <a:r>
              <a:rPr lang="it-IT" dirty="0" err="1"/>
              <a:t>experts</a:t>
            </a:r>
            <a:r>
              <a:rPr lang="it-IT" dirty="0"/>
              <a:t>/</a:t>
            </a:r>
            <a:r>
              <a:rPr lang="it-IT" dirty="0" err="1"/>
              <a:t>stakeholders</a:t>
            </a:r>
            <a:r>
              <a:rPr lang="it-IT" dirty="0"/>
              <a:t>. Target: </a:t>
            </a:r>
            <a:r>
              <a:rPr lang="it-IT" dirty="0" err="1"/>
              <a:t>penitentiary</a:t>
            </a:r>
            <a:r>
              <a:rPr lang="it-IT" dirty="0"/>
              <a:t> staff, </a:t>
            </a:r>
            <a:r>
              <a:rPr lang="it-IT" dirty="0" err="1"/>
              <a:t>medical</a:t>
            </a:r>
            <a:r>
              <a:rPr lang="it-IT" dirty="0"/>
              <a:t>/</a:t>
            </a:r>
            <a:r>
              <a:rPr lang="it-IT" dirty="0" err="1"/>
              <a:t>psychlogical</a:t>
            </a:r>
            <a:r>
              <a:rPr lang="it-IT" dirty="0"/>
              <a:t> </a:t>
            </a:r>
            <a:r>
              <a:rPr lang="it-IT" dirty="0" err="1"/>
              <a:t>experts</a:t>
            </a:r>
            <a:r>
              <a:rPr lang="it-IT" dirty="0"/>
              <a:t> + </a:t>
            </a:r>
            <a:r>
              <a:rPr lang="it-IT" dirty="0" err="1"/>
              <a:t>stakeholders</a:t>
            </a:r>
            <a:endParaRPr lang="it-IT" dirty="0" smtClean="0"/>
          </a:p>
          <a:p>
            <a:r>
              <a:rPr lang="it-IT" dirty="0" smtClean="0"/>
              <a:t>Production of the </a:t>
            </a:r>
            <a:r>
              <a:rPr lang="it-IT" b="1" dirty="0" err="1" smtClean="0"/>
              <a:t>final</a:t>
            </a:r>
            <a:r>
              <a:rPr lang="it-IT" b="1" dirty="0" smtClean="0"/>
              <a:t> report </a:t>
            </a:r>
            <a:r>
              <a:rPr lang="it-IT" dirty="0" smtClean="0"/>
              <a:t>on the best </a:t>
            </a:r>
            <a:r>
              <a:rPr lang="it-IT" dirty="0" err="1" smtClean="0"/>
              <a:t>practices</a:t>
            </a:r>
            <a:r>
              <a:rPr lang="it-IT" dirty="0" smtClean="0"/>
              <a:t> </a:t>
            </a:r>
            <a:r>
              <a:rPr lang="it-IT" dirty="0" err="1" smtClean="0"/>
              <a:t>shared</a:t>
            </a:r>
            <a:r>
              <a:rPr lang="it-IT" dirty="0" smtClean="0"/>
              <a:t>, </a:t>
            </a:r>
            <a:r>
              <a:rPr lang="it-IT" dirty="0" err="1" smtClean="0"/>
              <a:t>existing</a:t>
            </a:r>
            <a:r>
              <a:rPr lang="it-IT" dirty="0" smtClean="0"/>
              <a:t> SO </a:t>
            </a:r>
            <a:r>
              <a:rPr lang="it-IT" dirty="0" err="1" smtClean="0"/>
              <a:t>programmes</a:t>
            </a:r>
            <a:r>
              <a:rPr lang="it-IT" dirty="0" smtClean="0"/>
              <a:t> in partner </a:t>
            </a:r>
            <a:r>
              <a:rPr lang="it-IT" dirty="0" err="1" smtClean="0"/>
              <a:t>countries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it-IT" dirty="0" smtClean="0"/>
              <a:t>WHO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it-IT" dirty="0" smtClean="0"/>
              <a:t>Università La Sapienza – Leader</a:t>
            </a:r>
          </a:p>
          <a:p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partners</a:t>
            </a:r>
            <a:r>
              <a:rPr lang="it-IT" dirty="0" smtClean="0"/>
              <a:t> </a:t>
            </a:r>
            <a:r>
              <a:rPr lang="it-IT" dirty="0" err="1" smtClean="0"/>
              <a:t>contribute</a:t>
            </a:r>
            <a:r>
              <a:rPr lang="it-IT" dirty="0" smtClean="0"/>
              <a:t> in the </a:t>
            </a:r>
            <a:r>
              <a:rPr lang="it-IT" dirty="0" err="1" smtClean="0"/>
              <a:t>research</a:t>
            </a:r>
            <a:endParaRPr lang="it-IT" dirty="0" smtClean="0"/>
          </a:p>
          <a:p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partners</a:t>
            </a:r>
            <a:r>
              <a:rPr lang="it-IT" dirty="0" smtClean="0"/>
              <a:t> take part in the </a:t>
            </a:r>
            <a:r>
              <a:rPr lang="it-IT" dirty="0" err="1" smtClean="0"/>
              <a:t>international</a:t>
            </a:r>
            <a:r>
              <a:rPr lang="it-IT" dirty="0" smtClean="0"/>
              <a:t> </a:t>
            </a:r>
            <a:r>
              <a:rPr lang="it-IT" dirty="0" err="1" smtClean="0"/>
              <a:t>seminars</a:t>
            </a:r>
            <a:endParaRPr lang="it-IT" dirty="0"/>
          </a:p>
        </p:txBody>
      </p:sp>
      <p:pic>
        <p:nvPicPr>
          <p:cNvPr id="7" name="Immagine 6" descr="../Proposte%20logo/Protect%20Logo%20Prison-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1" t="6406" r="28812" b="17721"/>
          <a:stretch/>
        </p:blipFill>
        <p:spPr bwMode="auto">
          <a:xfrm>
            <a:off x="10354235" y="5060877"/>
            <a:ext cx="1256574" cy="16375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pic>
        <p:nvPicPr>
          <p:cNvPr id="8" name="Immagine 7" descr="/Users/Martina/Google Drive/PROTECT SEGRETERIA/Loghi partner/logo simspe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" t="8502" r="1305" b="10921"/>
          <a:stretch/>
        </p:blipFill>
        <p:spPr bwMode="auto">
          <a:xfrm>
            <a:off x="581193" y="6043733"/>
            <a:ext cx="1618450" cy="6546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</p:spTree>
    <p:extLst>
      <p:ext uri="{BB962C8B-B14F-4D97-AF65-F5344CB8AC3E}">
        <p14:creationId xmlns:p14="http://schemas.microsoft.com/office/powerpoint/2010/main" val="171472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100" dirty="0"/>
              <a:t>Work </a:t>
            </a:r>
            <a:r>
              <a:rPr lang="it-IT" sz="3100" dirty="0" err="1"/>
              <a:t>programme</a:t>
            </a:r>
            <a:r>
              <a:rPr lang="it-IT" sz="3100" dirty="0"/>
              <a:t> </a:t>
            </a:r>
            <a:r>
              <a:rPr lang="it-IT" sz="3100" dirty="0" smtClean="0"/>
              <a:t>3 </a:t>
            </a:r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2200" i="1" dirty="0" err="1" smtClean="0"/>
              <a:t>creation</a:t>
            </a:r>
            <a:r>
              <a:rPr lang="it-IT" sz="2200" i="1" dirty="0" smtClean="0"/>
              <a:t> </a:t>
            </a:r>
            <a:r>
              <a:rPr lang="it-IT" sz="2200" i="1" dirty="0" smtClean="0"/>
              <a:t>of the </a:t>
            </a:r>
            <a:r>
              <a:rPr lang="it-IT" sz="2200" i="1" dirty="0" err="1" smtClean="0"/>
              <a:t>experimental</a:t>
            </a:r>
            <a:r>
              <a:rPr lang="it-IT" sz="2200" i="1" dirty="0" smtClean="0"/>
              <a:t> </a:t>
            </a:r>
            <a:r>
              <a:rPr lang="it-IT" sz="2200" i="1" dirty="0" err="1" smtClean="0"/>
              <a:t>international</a:t>
            </a:r>
            <a:r>
              <a:rPr lang="it-IT" sz="2200" i="1" dirty="0" smtClean="0"/>
              <a:t> </a:t>
            </a:r>
            <a:r>
              <a:rPr lang="it-IT" sz="2200" i="1" dirty="0" err="1" smtClean="0"/>
              <a:t>protocol</a:t>
            </a:r>
            <a:r>
              <a:rPr lang="it-IT" sz="2200" i="1" dirty="0" smtClean="0"/>
              <a:t> and test in </a:t>
            </a:r>
            <a:r>
              <a:rPr lang="it-IT" sz="2200" i="1" dirty="0" err="1" smtClean="0"/>
              <a:t>selected</a:t>
            </a:r>
            <a:r>
              <a:rPr lang="it-IT" sz="2200" i="1" dirty="0" smtClean="0"/>
              <a:t> </a:t>
            </a:r>
            <a:r>
              <a:rPr lang="it-IT" sz="2200" i="1" dirty="0" err="1" smtClean="0"/>
              <a:t>prisons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dirty="0" smtClean="0"/>
              <a:t>WHAT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Moving</a:t>
            </a:r>
            <a:r>
              <a:rPr lang="it-IT" dirty="0" smtClean="0"/>
              <a:t> from the </a:t>
            </a:r>
            <a:r>
              <a:rPr lang="it-IT" dirty="0" err="1" smtClean="0"/>
              <a:t>results</a:t>
            </a:r>
            <a:r>
              <a:rPr lang="it-IT" dirty="0" smtClean="0"/>
              <a:t> of WP2, </a:t>
            </a:r>
            <a:r>
              <a:rPr lang="it-IT" dirty="0" err="1" smtClean="0"/>
              <a:t>partners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developed</a:t>
            </a:r>
            <a:r>
              <a:rPr lang="it-IT" dirty="0" smtClean="0"/>
              <a:t> </a:t>
            </a:r>
            <a:r>
              <a:rPr lang="it-IT" dirty="0" smtClean="0"/>
              <a:t>an </a:t>
            </a:r>
            <a:r>
              <a:rPr lang="it-IT" b="1" dirty="0" err="1" smtClean="0"/>
              <a:t>experimental</a:t>
            </a:r>
            <a:r>
              <a:rPr lang="it-IT" b="1" dirty="0" smtClean="0"/>
              <a:t> </a:t>
            </a:r>
            <a:r>
              <a:rPr lang="it-IT" b="1" dirty="0" err="1" smtClean="0"/>
              <a:t>protocol</a:t>
            </a:r>
            <a:r>
              <a:rPr lang="it-IT" b="1" dirty="0" smtClean="0"/>
              <a:t> </a:t>
            </a:r>
            <a:r>
              <a:rPr lang="it-IT" dirty="0" smtClean="0"/>
              <a:t>for SO treatment</a:t>
            </a:r>
          </a:p>
          <a:p>
            <a:r>
              <a:rPr lang="it-IT" dirty="0" smtClean="0"/>
              <a:t>The </a:t>
            </a:r>
            <a:r>
              <a:rPr lang="it-IT" dirty="0" err="1" smtClean="0"/>
              <a:t>protocol</a:t>
            </a:r>
            <a:r>
              <a:rPr lang="it-IT" dirty="0" smtClean="0"/>
              <a:t> </a:t>
            </a:r>
            <a:r>
              <a:rPr lang="it-IT" dirty="0" err="1" smtClean="0"/>
              <a:t>has</a:t>
            </a:r>
            <a:r>
              <a:rPr lang="it-IT" dirty="0" smtClean="0"/>
              <a:t> the </a:t>
            </a:r>
            <a:r>
              <a:rPr lang="it-IT" dirty="0" err="1" smtClean="0"/>
              <a:t>aim</a:t>
            </a:r>
            <a:r>
              <a:rPr lang="it-IT" dirty="0" smtClean="0"/>
              <a:t> to </a:t>
            </a:r>
            <a:r>
              <a:rPr lang="it-IT" dirty="0" err="1" smtClean="0"/>
              <a:t>extimate</a:t>
            </a:r>
            <a:r>
              <a:rPr lang="it-IT" dirty="0" smtClean="0"/>
              <a:t> the SO </a:t>
            </a:r>
            <a:r>
              <a:rPr lang="it-IT" dirty="0" err="1" smtClean="0"/>
              <a:t>probability</a:t>
            </a:r>
            <a:r>
              <a:rPr lang="it-IT" dirty="0" smtClean="0"/>
              <a:t> of </a:t>
            </a:r>
            <a:r>
              <a:rPr lang="it-IT" dirty="0" err="1" smtClean="0"/>
              <a:t>violence</a:t>
            </a:r>
            <a:r>
              <a:rPr lang="it-IT" dirty="0" smtClean="0"/>
              <a:t> and </a:t>
            </a:r>
            <a:r>
              <a:rPr lang="it-IT" dirty="0" err="1" smtClean="0"/>
              <a:t>determining</a:t>
            </a:r>
            <a:r>
              <a:rPr lang="it-IT" dirty="0" smtClean="0"/>
              <a:t> treatment and management </a:t>
            </a:r>
            <a:r>
              <a:rPr lang="it-IT" dirty="0" err="1" smtClean="0"/>
              <a:t>strategies</a:t>
            </a:r>
            <a:endParaRPr lang="it-IT" dirty="0" smtClean="0"/>
          </a:p>
          <a:p>
            <a:r>
              <a:rPr lang="it-IT" dirty="0" smtClean="0"/>
              <a:t>The </a:t>
            </a:r>
            <a:r>
              <a:rPr lang="it-IT" dirty="0" err="1" smtClean="0"/>
              <a:t>protocol</a:t>
            </a:r>
            <a:r>
              <a:rPr lang="it-IT" dirty="0" smtClean="0"/>
              <a:t> </a:t>
            </a:r>
            <a:r>
              <a:rPr lang="it-IT" dirty="0" err="1" smtClean="0"/>
              <a:t>describes</a:t>
            </a:r>
            <a:r>
              <a:rPr lang="it-IT" dirty="0" smtClean="0"/>
              <a:t> </a:t>
            </a:r>
            <a:r>
              <a:rPr lang="it-IT" dirty="0" smtClean="0"/>
              <a:t>a </a:t>
            </a:r>
            <a:r>
              <a:rPr lang="it-IT" dirty="0" err="1" smtClean="0"/>
              <a:t>specific</a:t>
            </a:r>
            <a:r>
              <a:rPr lang="it-IT" dirty="0" smtClean="0"/>
              <a:t> treatment </a:t>
            </a:r>
            <a:r>
              <a:rPr lang="it-IT" dirty="0" err="1" smtClean="0"/>
              <a:t>programme</a:t>
            </a:r>
            <a:r>
              <a:rPr lang="it-IT" dirty="0" smtClean="0"/>
              <a:t> for SO management (</a:t>
            </a:r>
            <a:r>
              <a:rPr lang="it-IT" dirty="0" err="1" smtClean="0"/>
              <a:t>prevention</a:t>
            </a:r>
            <a:r>
              <a:rPr lang="it-IT" dirty="0" smtClean="0"/>
              <a:t>, </a:t>
            </a:r>
            <a:r>
              <a:rPr lang="it-IT" dirty="0" err="1" smtClean="0"/>
              <a:t>evaluation</a:t>
            </a:r>
            <a:r>
              <a:rPr lang="it-IT" dirty="0" smtClean="0"/>
              <a:t>, treatment</a:t>
            </a:r>
            <a:r>
              <a:rPr lang="it-IT" dirty="0" smtClean="0"/>
              <a:t>)</a:t>
            </a:r>
            <a:endParaRPr lang="it-IT" dirty="0" smtClean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it-IT" dirty="0" smtClean="0"/>
              <a:t>WHO</a:t>
            </a:r>
            <a:endParaRPr lang="it-IT" dirty="0"/>
          </a:p>
        </p:txBody>
      </p:sp>
      <p:pic>
        <p:nvPicPr>
          <p:cNvPr id="7" name="Immagine 6" descr="../Proposte%20logo/Protect%20Logo%20Prison-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1" t="6406" r="28812" b="17721"/>
          <a:stretch/>
        </p:blipFill>
        <p:spPr bwMode="auto">
          <a:xfrm>
            <a:off x="10354235" y="5060877"/>
            <a:ext cx="1256574" cy="16375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partners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contributed</a:t>
            </a:r>
            <a:r>
              <a:rPr lang="it-IT" dirty="0" smtClean="0"/>
              <a:t> </a:t>
            </a:r>
            <a:r>
              <a:rPr lang="it-IT" dirty="0" smtClean="0"/>
              <a:t>in </a:t>
            </a:r>
            <a:r>
              <a:rPr lang="it-IT" dirty="0" err="1" smtClean="0"/>
              <a:t>research</a:t>
            </a:r>
            <a:r>
              <a:rPr lang="it-IT" dirty="0" smtClean="0"/>
              <a:t> and </a:t>
            </a:r>
            <a:r>
              <a:rPr lang="it-IT" dirty="0" smtClean="0"/>
              <a:t>test</a:t>
            </a:r>
          </a:p>
          <a:p>
            <a:r>
              <a:rPr lang="it-IT" dirty="0"/>
              <a:t>Test the </a:t>
            </a:r>
            <a:r>
              <a:rPr lang="it-IT" dirty="0" err="1"/>
              <a:t>protocol</a:t>
            </a:r>
            <a:r>
              <a:rPr lang="it-IT" dirty="0"/>
              <a:t> in </a:t>
            </a:r>
            <a:r>
              <a:rPr lang="it-IT" dirty="0" err="1"/>
              <a:t>prisons</a:t>
            </a:r>
            <a:r>
              <a:rPr lang="it-IT" dirty="0"/>
              <a:t>, 100 SO in </a:t>
            </a:r>
            <a:r>
              <a:rPr lang="it-IT" dirty="0" err="1" smtClean="0"/>
              <a:t>total</a:t>
            </a:r>
            <a:endParaRPr lang="it-IT" dirty="0" smtClean="0"/>
          </a:p>
          <a:p>
            <a:pPr marL="2271400" lvl="7" indent="0">
              <a:buNone/>
            </a:pPr>
            <a:r>
              <a:rPr lang="it-IT" dirty="0" smtClean="0"/>
              <a:t>	        ***</a:t>
            </a:r>
            <a:endParaRPr lang="it-IT" dirty="0"/>
          </a:p>
          <a:p>
            <a:r>
              <a:rPr lang="en-US" i="1" dirty="0"/>
              <a:t>The protocol, being an innovative research, is not a validated tool. Nevertheless, within the protocol we made use of already validated tools.  After the end of the project we can imagine a follow up strategy for a «PROTECT II» in which we can plan </a:t>
            </a:r>
            <a:r>
              <a:rPr lang="en-US" i="1" dirty="0" smtClean="0"/>
              <a:t>the </a:t>
            </a:r>
            <a:r>
              <a:rPr lang="en-US" i="1" dirty="0"/>
              <a:t>validation of the Protocol</a:t>
            </a:r>
            <a:r>
              <a:rPr lang="en-US" i="1" dirty="0" smtClean="0"/>
              <a:t>.</a:t>
            </a:r>
            <a:endParaRPr lang="it-IT" i="1" dirty="0" smtClean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8" name="Immagine 7" descr="/Users/Martina/Google Drive/PROTECT SEGRETERIA/Loghi partner/logo simspe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" t="8502" r="1305" b="10921"/>
          <a:stretch/>
        </p:blipFill>
        <p:spPr bwMode="auto">
          <a:xfrm>
            <a:off x="581193" y="6043733"/>
            <a:ext cx="1618450" cy="6546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</p:spTree>
    <p:extLst>
      <p:ext uri="{BB962C8B-B14F-4D97-AF65-F5344CB8AC3E}">
        <p14:creationId xmlns:p14="http://schemas.microsoft.com/office/powerpoint/2010/main" val="3964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600" dirty="0"/>
              <a:t>Work </a:t>
            </a:r>
            <a:r>
              <a:rPr lang="it-IT" sz="3600" dirty="0" err="1"/>
              <a:t>programme</a:t>
            </a:r>
            <a:r>
              <a:rPr lang="it-IT" sz="3600" dirty="0"/>
              <a:t> </a:t>
            </a:r>
            <a:r>
              <a:rPr lang="it-IT" sz="3600" dirty="0" smtClean="0"/>
              <a:t>4</a:t>
            </a:r>
            <a:r>
              <a:rPr lang="it-IT" dirty="0"/>
              <a:t/>
            </a:r>
            <a:br>
              <a:rPr lang="it-IT" dirty="0"/>
            </a:br>
            <a:r>
              <a:rPr lang="it-IT" sz="2200" i="1" dirty="0" err="1" smtClean="0"/>
              <a:t>analysing</a:t>
            </a:r>
            <a:r>
              <a:rPr lang="it-IT" sz="2200" i="1" dirty="0" smtClean="0"/>
              <a:t> </a:t>
            </a:r>
            <a:r>
              <a:rPr lang="it-IT" sz="2200" i="1" dirty="0" err="1" smtClean="0"/>
              <a:t>results</a:t>
            </a:r>
            <a:r>
              <a:rPr lang="it-IT" sz="2200" i="1" dirty="0" smtClean="0"/>
              <a:t> of the </a:t>
            </a:r>
            <a:r>
              <a:rPr lang="it-IT" sz="2200" i="1" dirty="0" err="1" smtClean="0"/>
              <a:t>protocol</a:t>
            </a:r>
            <a:r>
              <a:rPr lang="it-IT" sz="2200" i="1" dirty="0" smtClean="0"/>
              <a:t> </a:t>
            </a:r>
            <a:r>
              <a:rPr lang="it-IT" sz="2200" i="1" dirty="0" err="1" smtClean="0"/>
              <a:t>implementation</a:t>
            </a:r>
            <a:r>
              <a:rPr lang="it-IT" sz="2200" i="1" dirty="0" smtClean="0"/>
              <a:t> and </a:t>
            </a:r>
            <a:r>
              <a:rPr lang="it-IT" sz="2200" i="1" dirty="0" err="1" smtClean="0"/>
              <a:t>developing</a:t>
            </a:r>
            <a:r>
              <a:rPr lang="it-IT" sz="2200" i="1" dirty="0" smtClean="0"/>
              <a:t> 2 training </a:t>
            </a:r>
            <a:r>
              <a:rPr lang="it-IT" sz="2200" i="1" dirty="0" err="1" smtClean="0"/>
              <a:t>courses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dirty="0" smtClean="0"/>
              <a:t>WHAT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Data </a:t>
            </a:r>
            <a:r>
              <a:rPr lang="it-IT" dirty="0" err="1" smtClean="0"/>
              <a:t>analysis</a:t>
            </a:r>
            <a:r>
              <a:rPr lang="it-IT" dirty="0" smtClean="0"/>
              <a:t> of </a:t>
            </a:r>
            <a:r>
              <a:rPr lang="it-IT" dirty="0" err="1" smtClean="0"/>
              <a:t>all</a:t>
            </a:r>
            <a:r>
              <a:rPr lang="it-IT" dirty="0" smtClean="0"/>
              <a:t> information </a:t>
            </a:r>
            <a:r>
              <a:rPr lang="it-IT" dirty="0" err="1" smtClean="0"/>
              <a:t>collected</a:t>
            </a:r>
            <a:r>
              <a:rPr lang="it-IT" dirty="0" smtClean="0"/>
              <a:t> </a:t>
            </a:r>
            <a:r>
              <a:rPr lang="it-IT" dirty="0" err="1" smtClean="0"/>
              <a:t>during</a:t>
            </a:r>
            <a:r>
              <a:rPr lang="it-IT" dirty="0" smtClean="0"/>
              <a:t> WP3</a:t>
            </a:r>
          </a:p>
          <a:p>
            <a:r>
              <a:rPr lang="it-IT" dirty="0" err="1" smtClean="0"/>
              <a:t>Analyse</a:t>
            </a:r>
            <a:r>
              <a:rPr lang="it-IT" dirty="0" smtClean="0"/>
              <a:t> </a:t>
            </a:r>
            <a:r>
              <a:rPr lang="it-IT" dirty="0" err="1" smtClean="0"/>
              <a:t>results</a:t>
            </a:r>
            <a:r>
              <a:rPr lang="it-IT" dirty="0" smtClean="0"/>
              <a:t> of the </a:t>
            </a:r>
            <a:r>
              <a:rPr lang="it-IT" dirty="0" err="1" smtClean="0"/>
              <a:t>protocol</a:t>
            </a:r>
            <a:r>
              <a:rPr lang="it-IT" dirty="0" smtClean="0"/>
              <a:t> </a:t>
            </a:r>
            <a:r>
              <a:rPr lang="it-IT" dirty="0" err="1" smtClean="0"/>
              <a:t>implementation</a:t>
            </a:r>
            <a:r>
              <a:rPr lang="it-IT" dirty="0" smtClean="0"/>
              <a:t> and test and </a:t>
            </a:r>
            <a:r>
              <a:rPr lang="it-IT" dirty="0" err="1" smtClean="0"/>
              <a:t>publish</a:t>
            </a:r>
            <a:r>
              <a:rPr lang="it-IT" dirty="0" smtClean="0"/>
              <a:t> a </a:t>
            </a:r>
            <a:r>
              <a:rPr lang="it-IT" b="1" dirty="0" smtClean="0"/>
              <a:t>report</a:t>
            </a:r>
          </a:p>
          <a:p>
            <a:r>
              <a:rPr lang="it-IT" dirty="0" err="1" smtClean="0"/>
              <a:t>Preparation</a:t>
            </a:r>
            <a:r>
              <a:rPr lang="it-IT" dirty="0" smtClean="0"/>
              <a:t> of 20-hours </a:t>
            </a:r>
            <a:r>
              <a:rPr lang="it-IT" b="1" dirty="0" smtClean="0"/>
              <a:t>training </a:t>
            </a:r>
            <a:r>
              <a:rPr lang="it-IT" b="1" dirty="0" err="1" smtClean="0"/>
              <a:t>materials</a:t>
            </a:r>
            <a:r>
              <a:rPr lang="it-IT" b="1" dirty="0" smtClean="0"/>
              <a:t> </a:t>
            </a:r>
            <a:r>
              <a:rPr lang="it-IT" b="1" dirty="0" smtClean="0"/>
              <a:t>on PROTECT </a:t>
            </a:r>
            <a:r>
              <a:rPr lang="it-IT" b="1" dirty="0" err="1" smtClean="0"/>
              <a:t>Protocol</a:t>
            </a:r>
            <a:r>
              <a:rPr lang="it-IT" b="1" dirty="0" smtClean="0"/>
              <a:t> </a:t>
            </a:r>
            <a:r>
              <a:rPr lang="it-IT" dirty="0"/>
              <a:t>– </a:t>
            </a:r>
            <a:r>
              <a:rPr lang="it-IT" dirty="0" err="1"/>
              <a:t>penitentiary</a:t>
            </a:r>
            <a:r>
              <a:rPr lang="it-IT" dirty="0"/>
              <a:t> </a:t>
            </a:r>
            <a:r>
              <a:rPr lang="it-IT" dirty="0" err="1"/>
              <a:t>professionals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target (</a:t>
            </a:r>
            <a:r>
              <a:rPr lang="it-IT" dirty="0" err="1"/>
              <a:t>scientific</a:t>
            </a:r>
            <a:r>
              <a:rPr lang="it-IT" dirty="0"/>
              <a:t> </a:t>
            </a:r>
            <a:r>
              <a:rPr lang="it-IT" dirty="0" err="1"/>
              <a:t>texts</a:t>
            </a:r>
            <a:r>
              <a:rPr lang="it-IT" dirty="0"/>
              <a:t>, </a:t>
            </a:r>
            <a:r>
              <a:rPr lang="it-IT" dirty="0" err="1"/>
              <a:t>practical</a:t>
            </a:r>
            <a:r>
              <a:rPr lang="it-IT" dirty="0"/>
              <a:t> </a:t>
            </a:r>
            <a:r>
              <a:rPr lang="it-IT" dirty="0" err="1"/>
              <a:t>examples</a:t>
            </a:r>
            <a:r>
              <a:rPr lang="it-IT" dirty="0"/>
              <a:t>, </a:t>
            </a:r>
            <a:r>
              <a:rPr lang="it-IT" dirty="0" err="1"/>
              <a:t>interactive</a:t>
            </a:r>
            <a:r>
              <a:rPr lang="it-IT" dirty="0"/>
              <a:t> workshops and </a:t>
            </a:r>
            <a:r>
              <a:rPr lang="it-IT" dirty="0" err="1"/>
              <a:t>videos</a:t>
            </a:r>
            <a:r>
              <a:rPr lang="it-IT" dirty="0"/>
              <a:t>)</a:t>
            </a:r>
          </a:p>
          <a:p>
            <a:r>
              <a:rPr lang="it-IT" dirty="0" err="1" smtClean="0"/>
              <a:t>Preparation</a:t>
            </a:r>
            <a:r>
              <a:rPr lang="it-IT" dirty="0" smtClean="0"/>
              <a:t> of 20-hours </a:t>
            </a:r>
            <a:r>
              <a:rPr lang="it-IT" b="1" dirty="0" smtClean="0"/>
              <a:t>training </a:t>
            </a:r>
            <a:r>
              <a:rPr lang="it-IT" b="1" dirty="0" err="1" smtClean="0"/>
              <a:t>materials</a:t>
            </a:r>
            <a:r>
              <a:rPr lang="it-IT" b="1" dirty="0" smtClean="0"/>
              <a:t> on </a:t>
            </a:r>
            <a:r>
              <a:rPr lang="it-IT" b="1" dirty="0" err="1" smtClean="0"/>
              <a:t>reducing</a:t>
            </a:r>
            <a:r>
              <a:rPr lang="it-IT" b="1" dirty="0" smtClean="0"/>
              <a:t> stigma </a:t>
            </a:r>
            <a:r>
              <a:rPr lang="it-IT" dirty="0"/>
              <a:t>– </a:t>
            </a:r>
            <a:r>
              <a:rPr lang="it-IT" dirty="0" err="1"/>
              <a:t>penitentiary</a:t>
            </a:r>
            <a:r>
              <a:rPr lang="it-IT" dirty="0"/>
              <a:t> </a:t>
            </a:r>
            <a:r>
              <a:rPr lang="it-IT" dirty="0" err="1"/>
              <a:t>professionals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target (</a:t>
            </a:r>
            <a:r>
              <a:rPr lang="it-IT" dirty="0" err="1"/>
              <a:t>scientific</a:t>
            </a:r>
            <a:r>
              <a:rPr lang="it-IT" dirty="0"/>
              <a:t> </a:t>
            </a:r>
            <a:r>
              <a:rPr lang="it-IT" dirty="0" err="1"/>
              <a:t>texts</a:t>
            </a:r>
            <a:r>
              <a:rPr lang="it-IT" dirty="0"/>
              <a:t>, </a:t>
            </a:r>
            <a:r>
              <a:rPr lang="it-IT" dirty="0" err="1"/>
              <a:t>practical</a:t>
            </a:r>
            <a:r>
              <a:rPr lang="it-IT" dirty="0"/>
              <a:t> </a:t>
            </a:r>
            <a:r>
              <a:rPr lang="it-IT" dirty="0" err="1"/>
              <a:t>examples</a:t>
            </a:r>
            <a:r>
              <a:rPr lang="it-IT" dirty="0"/>
              <a:t>, </a:t>
            </a:r>
            <a:r>
              <a:rPr lang="it-IT" dirty="0" err="1"/>
              <a:t>interactive</a:t>
            </a:r>
            <a:r>
              <a:rPr lang="it-IT" dirty="0"/>
              <a:t> workshops and </a:t>
            </a:r>
            <a:r>
              <a:rPr lang="it-IT" dirty="0" err="1"/>
              <a:t>videos</a:t>
            </a:r>
            <a:r>
              <a:rPr lang="it-IT" dirty="0"/>
              <a:t>)</a:t>
            </a:r>
          </a:p>
          <a:p>
            <a:r>
              <a:rPr lang="it-IT" dirty="0" err="1" smtClean="0"/>
              <a:t>Both</a:t>
            </a:r>
            <a:r>
              <a:rPr lang="it-IT" dirty="0" smtClean="0"/>
              <a:t> </a:t>
            </a:r>
            <a:r>
              <a:rPr lang="it-IT" dirty="0" smtClean="0"/>
              <a:t>TC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been</a:t>
            </a:r>
            <a:r>
              <a:rPr lang="it-IT" dirty="0" smtClean="0"/>
              <a:t> </a:t>
            </a:r>
            <a:r>
              <a:rPr lang="it-IT" dirty="0" err="1" smtClean="0"/>
              <a:t>aimed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</a:t>
            </a:r>
            <a:r>
              <a:rPr lang="it-IT" dirty="0" err="1" smtClean="0"/>
              <a:t>reducing</a:t>
            </a:r>
            <a:r>
              <a:rPr lang="it-IT" dirty="0" smtClean="0"/>
              <a:t> stigma and </a:t>
            </a:r>
            <a:r>
              <a:rPr lang="it-IT" dirty="0" err="1" smtClean="0"/>
              <a:t>prejudice</a:t>
            </a:r>
            <a:r>
              <a:rPr lang="it-IT" dirty="0" smtClean="0"/>
              <a:t>, </a:t>
            </a:r>
            <a:r>
              <a:rPr lang="it-IT" dirty="0" err="1" smtClean="0"/>
              <a:t>increasing</a:t>
            </a:r>
            <a:r>
              <a:rPr lang="it-IT" dirty="0" smtClean="0"/>
              <a:t> </a:t>
            </a:r>
            <a:r>
              <a:rPr lang="it-IT" dirty="0" err="1" smtClean="0"/>
              <a:t>awareness</a:t>
            </a:r>
            <a:r>
              <a:rPr lang="it-IT" dirty="0" smtClean="0"/>
              <a:t> and </a:t>
            </a:r>
            <a:r>
              <a:rPr lang="it-IT" dirty="0" err="1" smtClean="0"/>
              <a:t>consciousness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well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spreading</a:t>
            </a:r>
            <a:r>
              <a:rPr lang="it-IT" dirty="0" smtClean="0"/>
              <a:t> the </a:t>
            </a:r>
            <a:r>
              <a:rPr lang="it-IT" dirty="0" err="1" smtClean="0"/>
              <a:t>Protocol</a:t>
            </a:r>
            <a:r>
              <a:rPr lang="it-IT" dirty="0" smtClean="0"/>
              <a:t> use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it-IT" dirty="0" smtClean="0"/>
              <a:t>WHO</a:t>
            </a:r>
            <a:endParaRPr lang="it-IT" dirty="0"/>
          </a:p>
        </p:txBody>
      </p:sp>
      <p:pic>
        <p:nvPicPr>
          <p:cNvPr id="7" name="Immagine 6" descr="../Proposte%20logo/Protect%20Logo%20Prison-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1" t="6406" r="28812" b="17721"/>
          <a:stretch/>
        </p:blipFill>
        <p:spPr bwMode="auto">
          <a:xfrm>
            <a:off x="10597650" y="5164080"/>
            <a:ext cx="1256574" cy="16375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Zravi</a:t>
            </a:r>
            <a:r>
              <a:rPr lang="it-IT" dirty="0" smtClean="0"/>
              <a:t> </a:t>
            </a:r>
            <a:r>
              <a:rPr lang="it-IT" dirty="0" err="1" smtClean="0"/>
              <a:t>Grad</a:t>
            </a:r>
            <a:r>
              <a:rPr lang="it-IT" dirty="0" smtClean="0"/>
              <a:t> – </a:t>
            </a:r>
            <a:r>
              <a:rPr lang="it-IT" dirty="0" smtClean="0"/>
              <a:t>L</a:t>
            </a:r>
            <a:r>
              <a:rPr lang="it-IT" dirty="0" smtClean="0"/>
              <a:t>eader</a:t>
            </a:r>
            <a:endParaRPr lang="it-IT" dirty="0" smtClean="0"/>
          </a:p>
          <a:p>
            <a:r>
              <a:rPr lang="it-IT" dirty="0" smtClean="0"/>
              <a:t>Targets</a:t>
            </a:r>
            <a:r>
              <a:rPr lang="it-IT" dirty="0" smtClean="0"/>
              <a:t>: </a:t>
            </a:r>
            <a:r>
              <a:rPr lang="it-IT" dirty="0" smtClean="0"/>
              <a:t>Directors</a:t>
            </a:r>
            <a:r>
              <a:rPr lang="it-IT" dirty="0" smtClean="0"/>
              <a:t>, </a:t>
            </a:r>
            <a:r>
              <a:rPr lang="it-IT" dirty="0" smtClean="0"/>
              <a:t>Police </a:t>
            </a:r>
            <a:r>
              <a:rPr lang="it-IT" dirty="0" err="1" smtClean="0"/>
              <a:t>Commissionners</a:t>
            </a:r>
            <a:r>
              <a:rPr lang="it-IT" dirty="0" smtClean="0"/>
              <a:t>, </a:t>
            </a:r>
            <a:r>
              <a:rPr lang="it-IT" dirty="0" err="1" smtClean="0"/>
              <a:t>prison</a:t>
            </a:r>
            <a:r>
              <a:rPr lang="it-IT" dirty="0" smtClean="0"/>
              <a:t> </a:t>
            </a:r>
            <a:r>
              <a:rPr lang="it-IT" dirty="0" err="1" smtClean="0"/>
              <a:t>police</a:t>
            </a:r>
            <a:r>
              <a:rPr lang="it-IT" dirty="0" smtClean="0"/>
              <a:t> </a:t>
            </a:r>
            <a:r>
              <a:rPr lang="it-IT" dirty="0" err="1" smtClean="0"/>
              <a:t>officers</a:t>
            </a:r>
            <a:r>
              <a:rPr lang="it-IT" dirty="0" smtClean="0"/>
              <a:t>, </a:t>
            </a:r>
            <a:r>
              <a:rPr lang="it-IT" dirty="0" err="1" smtClean="0"/>
              <a:t>medical</a:t>
            </a:r>
            <a:r>
              <a:rPr lang="it-IT" dirty="0" smtClean="0"/>
              <a:t> </a:t>
            </a:r>
            <a:r>
              <a:rPr lang="it-IT" dirty="0" smtClean="0"/>
              <a:t>staff and </a:t>
            </a:r>
            <a:r>
              <a:rPr lang="it-IT" dirty="0" smtClean="0"/>
              <a:t>nurse </a:t>
            </a:r>
            <a:r>
              <a:rPr lang="it-IT" dirty="0" smtClean="0"/>
              <a:t>staff, </a:t>
            </a:r>
            <a:r>
              <a:rPr lang="it-IT" dirty="0" err="1" smtClean="0"/>
              <a:t>volunteers</a:t>
            </a:r>
            <a:r>
              <a:rPr lang="it-IT" dirty="0" smtClean="0"/>
              <a:t>/non </a:t>
            </a:r>
            <a:r>
              <a:rPr lang="it-IT" dirty="0" err="1" smtClean="0"/>
              <a:t>professional</a:t>
            </a:r>
            <a:r>
              <a:rPr lang="it-IT" dirty="0" smtClean="0"/>
              <a:t> </a:t>
            </a:r>
            <a:r>
              <a:rPr lang="it-IT" dirty="0" err="1" smtClean="0"/>
              <a:t>operators</a:t>
            </a:r>
            <a:r>
              <a:rPr lang="it-IT" dirty="0" smtClean="0"/>
              <a:t> in </a:t>
            </a:r>
            <a:r>
              <a:rPr lang="it-IT" dirty="0" smtClean="0"/>
              <a:t>the </a:t>
            </a:r>
            <a:r>
              <a:rPr lang="it-IT" dirty="0" err="1" smtClean="0"/>
              <a:t>selected</a:t>
            </a:r>
            <a:r>
              <a:rPr lang="it-IT" dirty="0" smtClean="0"/>
              <a:t> </a:t>
            </a:r>
            <a:r>
              <a:rPr lang="it-IT" dirty="0" err="1" smtClean="0"/>
              <a:t>prisons</a:t>
            </a:r>
            <a:endParaRPr lang="it-IT" dirty="0" smtClean="0"/>
          </a:p>
        </p:txBody>
      </p:sp>
      <p:pic>
        <p:nvPicPr>
          <p:cNvPr id="8" name="Immagine 7" descr="/Users/Martina/Google Drive/PROTECT SEGRETERIA/Loghi partner/logo simspe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" t="8502" r="1305" b="10921"/>
          <a:stretch/>
        </p:blipFill>
        <p:spPr bwMode="auto">
          <a:xfrm>
            <a:off x="581193" y="6043733"/>
            <a:ext cx="1618450" cy="6546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</p:spTree>
    <p:extLst>
      <p:ext uri="{BB962C8B-B14F-4D97-AF65-F5344CB8AC3E}">
        <p14:creationId xmlns:p14="http://schemas.microsoft.com/office/powerpoint/2010/main" val="188599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../Proposte%20logo/Protect%20Logo%20Prison-0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1" t="6406" r="28812" b="17721"/>
          <a:stretch/>
        </p:blipFill>
        <p:spPr bwMode="auto">
          <a:xfrm>
            <a:off x="10597650" y="5164080"/>
            <a:ext cx="1256574" cy="16375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4000" dirty="0"/>
              <a:t>Work </a:t>
            </a:r>
            <a:r>
              <a:rPr lang="it-IT" sz="4000" dirty="0" err="1"/>
              <a:t>programme</a:t>
            </a:r>
            <a:r>
              <a:rPr lang="it-IT" sz="4000" dirty="0"/>
              <a:t> </a:t>
            </a:r>
            <a:r>
              <a:rPr lang="it-IT" sz="4000" dirty="0" smtClean="0"/>
              <a:t>5</a:t>
            </a:r>
            <a:r>
              <a:rPr lang="it-IT" dirty="0"/>
              <a:t/>
            </a:r>
            <a:br>
              <a:rPr lang="it-IT" dirty="0"/>
            </a:br>
            <a:r>
              <a:rPr lang="it-IT" i="1" dirty="0" smtClean="0"/>
              <a:t>trainings </a:t>
            </a:r>
            <a:r>
              <a:rPr lang="it-IT" i="1" dirty="0" err="1" smtClean="0"/>
              <a:t>deliver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dirty="0" smtClean="0"/>
              <a:t>WHAT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Deliver</a:t>
            </a:r>
            <a:r>
              <a:rPr lang="it-IT" dirty="0" smtClean="0"/>
              <a:t> 20-hours </a:t>
            </a:r>
            <a:r>
              <a:rPr lang="it-IT" dirty="0" smtClean="0"/>
              <a:t>+ 20-hours training </a:t>
            </a:r>
            <a:r>
              <a:rPr lang="it-IT" dirty="0" smtClean="0"/>
              <a:t>to </a:t>
            </a:r>
            <a:r>
              <a:rPr lang="it-IT" dirty="0" smtClean="0"/>
              <a:t>Directors</a:t>
            </a:r>
            <a:r>
              <a:rPr lang="it-IT" dirty="0"/>
              <a:t>, </a:t>
            </a:r>
            <a:r>
              <a:rPr lang="it-IT" dirty="0" smtClean="0"/>
              <a:t>Police </a:t>
            </a:r>
            <a:r>
              <a:rPr lang="it-IT" dirty="0" err="1"/>
              <a:t>Commissionners</a:t>
            </a:r>
            <a:r>
              <a:rPr lang="it-IT" dirty="0"/>
              <a:t>, </a:t>
            </a:r>
            <a:r>
              <a:rPr lang="it-IT" dirty="0" err="1" smtClean="0"/>
              <a:t>prison</a:t>
            </a:r>
            <a:r>
              <a:rPr lang="it-IT" dirty="0" smtClean="0"/>
              <a:t> </a:t>
            </a:r>
            <a:r>
              <a:rPr lang="it-IT" dirty="0" err="1"/>
              <a:t>police</a:t>
            </a:r>
            <a:r>
              <a:rPr lang="it-IT" dirty="0"/>
              <a:t> </a:t>
            </a:r>
            <a:r>
              <a:rPr lang="it-IT" dirty="0" err="1"/>
              <a:t>officers</a:t>
            </a:r>
            <a:r>
              <a:rPr lang="it-IT" dirty="0"/>
              <a:t>, </a:t>
            </a:r>
            <a:r>
              <a:rPr lang="it-IT" dirty="0" err="1" smtClean="0"/>
              <a:t>medical</a:t>
            </a:r>
            <a:r>
              <a:rPr lang="it-IT" dirty="0" smtClean="0"/>
              <a:t> </a:t>
            </a:r>
            <a:r>
              <a:rPr lang="it-IT" dirty="0"/>
              <a:t>staff and </a:t>
            </a:r>
            <a:r>
              <a:rPr lang="it-IT" dirty="0" smtClean="0"/>
              <a:t>nurse </a:t>
            </a:r>
            <a:r>
              <a:rPr lang="it-IT" dirty="0"/>
              <a:t>staff, </a:t>
            </a:r>
            <a:r>
              <a:rPr lang="it-IT" dirty="0" err="1" smtClean="0"/>
              <a:t>volunteers</a:t>
            </a:r>
            <a:r>
              <a:rPr lang="it-IT" dirty="0" smtClean="0"/>
              <a:t>/non </a:t>
            </a:r>
            <a:r>
              <a:rPr lang="it-IT" dirty="0" err="1"/>
              <a:t>professional</a:t>
            </a:r>
            <a:r>
              <a:rPr lang="it-IT" dirty="0"/>
              <a:t> </a:t>
            </a:r>
            <a:r>
              <a:rPr lang="it-IT" dirty="0" err="1"/>
              <a:t>operators</a:t>
            </a:r>
            <a:r>
              <a:rPr lang="it-IT" dirty="0"/>
              <a:t> in the </a:t>
            </a:r>
            <a:r>
              <a:rPr lang="it-IT" dirty="0" err="1" smtClean="0"/>
              <a:t>selected</a:t>
            </a:r>
            <a:r>
              <a:rPr lang="it-IT" dirty="0" smtClean="0"/>
              <a:t> </a:t>
            </a:r>
            <a:r>
              <a:rPr lang="it-IT" dirty="0" err="1" smtClean="0"/>
              <a:t>prisons</a:t>
            </a:r>
            <a:endParaRPr lang="it-IT" dirty="0" smtClean="0"/>
          </a:p>
          <a:p>
            <a:r>
              <a:rPr lang="it-IT" b="1" dirty="0" err="1" smtClean="0"/>
              <a:t>Analyse</a:t>
            </a:r>
            <a:r>
              <a:rPr lang="it-IT" dirty="0" smtClean="0"/>
              <a:t> </a:t>
            </a:r>
            <a:r>
              <a:rPr lang="it-IT" dirty="0" smtClean="0"/>
              <a:t>the </a:t>
            </a:r>
            <a:r>
              <a:rPr lang="it-IT" dirty="0" err="1" smtClean="0"/>
              <a:t>results</a:t>
            </a:r>
            <a:r>
              <a:rPr lang="it-IT" dirty="0" smtClean="0"/>
              <a:t> of the training </a:t>
            </a:r>
            <a:r>
              <a:rPr lang="it-IT" dirty="0" err="1" smtClean="0"/>
              <a:t>through</a:t>
            </a:r>
            <a:r>
              <a:rPr lang="it-IT" dirty="0" smtClean="0"/>
              <a:t> </a:t>
            </a:r>
            <a:r>
              <a:rPr lang="it-IT" dirty="0" err="1" smtClean="0"/>
              <a:t>satisfaction</a:t>
            </a:r>
            <a:r>
              <a:rPr lang="it-IT" dirty="0" smtClean="0"/>
              <a:t> and impact </a:t>
            </a:r>
            <a:r>
              <a:rPr lang="it-IT" dirty="0" err="1" smtClean="0"/>
              <a:t>questionnaires</a:t>
            </a:r>
            <a:r>
              <a:rPr lang="it-IT" dirty="0" smtClean="0"/>
              <a:t> – Report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it-IT" dirty="0" smtClean="0"/>
              <a:t>WHO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/>
              <a:t>partners</a:t>
            </a:r>
            <a:r>
              <a:rPr lang="it-IT" dirty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contributed</a:t>
            </a:r>
            <a:r>
              <a:rPr lang="it-IT" dirty="0" smtClean="0"/>
              <a:t> </a:t>
            </a:r>
            <a:r>
              <a:rPr lang="it-IT" dirty="0"/>
              <a:t>in </a:t>
            </a:r>
            <a:r>
              <a:rPr lang="it-IT" dirty="0" smtClean="0"/>
              <a:t>the training </a:t>
            </a:r>
            <a:r>
              <a:rPr lang="it-IT" dirty="0" err="1" smtClean="0"/>
              <a:t>deliver</a:t>
            </a:r>
            <a:endParaRPr lang="it-IT" dirty="0"/>
          </a:p>
        </p:txBody>
      </p:sp>
      <p:pic>
        <p:nvPicPr>
          <p:cNvPr id="8" name="Immagine 7" descr="/Users/Martina/Google Drive/PROTECT SEGRETERIA/Loghi partner/logo simspe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" t="8502" r="1305" b="10921"/>
          <a:stretch/>
        </p:blipFill>
        <p:spPr bwMode="auto">
          <a:xfrm>
            <a:off x="581193" y="6043733"/>
            <a:ext cx="1618450" cy="6546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lc="http://schemas.openxmlformats.org/drawingml/2006/lockedCanvas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pic="http://schemas.openxmlformats.org/drawingml/2006/picture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</p:spTree>
    <p:extLst>
      <p:ext uri="{BB962C8B-B14F-4D97-AF65-F5344CB8AC3E}">
        <p14:creationId xmlns:p14="http://schemas.microsoft.com/office/powerpoint/2010/main" val="412399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i">
  <a:themeElements>
    <a:clrScheme name="Blu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Dividendi</Template>
  <TotalTime>2600</TotalTime>
  <Words>974</Words>
  <Application>Microsoft Office PowerPoint</Application>
  <PresentationFormat>Widescreen</PresentationFormat>
  <Paragraphs>446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Gill Sans MT</vt:lpstr>
      <vt:lpstr>Times New Roman</vt:lpstr>
      <vt:lpstr>Wingdings 2</vt:lpstr>
      <vt:lpstr>Dividendi</vt:lpstr>
      <vt:lpstr>EVENTO FINALE PR.O.T.E.C.T. PreventiOn, assessment and treatment of sex offenders. A network to exchange good bractices and develop innovation at eu level</vt:lpstr>
      <vt:lpstr>Pr.o.t.e.c.t. in a nutshell</vt:lpstr>
      <vt:lpstr>Pr.o.t.e.c.t. goals/1</vt:lpstr>
      <vt:lpstr>Pr.o.t.e.c.t. goals/2</vt:lpstr>
      <vt:lpstr>Pr.o.t.e.c.t. tangible results</vt:lpstr>
      <vt:lpstr>Work programme 2 Analysis of sex offenders treatments in vigour in partner countries – exchange of best practices – international seminars</vt:lpstr>
      <vt:lpstr>Work programme 3  creation of the experimental international protocol and test in selected prisons</vt:lpstr>
      <vt:lpstr>Work programme 4 analysing results of the protocol implementation and developing 2 training courses</vt:lpstr>
      <vt:lpstr>Work programme 5 trainings deliver</vt:lpstr>
      <vt:lpstr>PR.O.T.E.C.T. GANTT 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 off meeting  PR.O.T.E.C.T. PreventiOn, assessment and treatment of sex offenders. A network to exchange good bractices and develop innovation at eu level</dc:title>
  <dc:creator>Chiara</dc:creator>
  <cp:lastModifiedBy>User</cp:lastModifiedBy>
  <cp:revision>36</cp:revision>
  <dcterms:created xsi:type="dcterms:W3CDTF">2019-02-03T22:56:19Z</dcterms:created>
  <dcterms:modified xsi:type="dcterms:W3CDTF">2021-06-20T13:43:39Z</dcterms:modified>
</cp:coreProperties>
</file>